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14" r:id="rId6"/>
    <p:sldId id="516" r:id="rId7"/>
    <p:sldId id="508" r:id="rId8"/>
    <p:sldId id="509" r:id="rId9"/>
    <p:sldId id="511" r:id="rId10"/>
    <p:sldId id="513"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101" d="100"/>
          <a:sy n="101" d="100"/>
        </p:scale>
        <p:origin x="73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21/06/2024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21/06/2024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754326"/>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Nombre</a:t>
            </a:r>
          </a:p>
          <a:p>
            <a:r>
              <a:rPr lang="es-ES" sz="5400" b="1" dirty="0">
                <a:solidFill>
                  <a:schemeClr val="tx1">
                    <a:lumMod val="75000"/>
                    <a:lumOff val="25000"/>
                  </a:schemeClr>
                </a:solidFill>
                <a:latin typeface="Work Sans" pitchFamily="2" charset="77"/>
              </a:rPr>
              <a:t>Del Proyecto</a:t>
            </a:r>
            <a:endParaRPr lang="es-ES" sz="4000" b="1" dirty="0">
              <a:solidFill>
                <a:schemeClr val="tx1">
                  <a:lumMod val="75000"/>
                  <a:lumOff val="25000"/>
                </a:schemeClr>
              </a:solidFill>
              <a:latin typeface="Work Sans" pitchFamily="2" charset="77"/>
            </a:endParaRPr>
          </a:p>
        </p:txBody>
      </p:sp>
      <p:sp>
        <p:nvSpPr>
          <p:cNvPr id="5" name="CuadroTexto 4">
            <a:extLst>
              <a:ext uri="{FF2B5EF4-FFF2-40B4-BE49-F238E27FC236}">
                <a16:creationId xmlns:a16="http://schemas.microsoft.com/office/drawing/2014/main" id="{73C65CF2-4CAC-4B81-D093-E60894228000}"/>
              </a:ext>
            </a:extLst>
          </p:cNvPr>
          <p:cNvSpPr txBox="1">
            <a:spLocks/>
          </p:cNvSpPr>
          <p:nvPr/>
        </p:nvSpPr>
        <p:spPr>
          <a:xfrm>
            <a:off x="8500314" y="2761818"/>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 </a:t>
            </a:r>
          </a:p>
        </p:txBody>
      </p:sp>
      <p:pic>
        <p:nvPicPr>
          <p:cNvPr id="2" name="Imagen 1">
            <a:extLst>
              <a:ext uri="{FF2B5EF4-FFF2-40B4-BE49-F238E27FC236}">
                <a16:creationId xmlns:a16="http://schemas.microsoft.com/office/drawing/2014/main" id="{3ED6E9E3-5ADA-9573-417B-9DCB86367490}"/>
              </a:ext>
            </a:extLst>
          </p:cNvPr>
          <p:cNvPicPr>
            <a:picLocks noChangeAspect="1"/>
          </p:cNvPicPr>
          <p:nvPr/>
        </p:nvPicPr>
        <p:blipFill>
          <a:blip r:embed="rId3"/>
          <a:stretch>
            <a:fillRect/>
          </a:stretch>
        </p:blipFill>
        <p:spPr>
          <a:xfrm>
            <a:off x="8500314" y="2473993"/>
            <a:ext cx="2117326" cy="210914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88471" y="1332124"/>
            <a:ext cx="11447293" cy="1246495"/>
          </a:xfrm>
          <a:prstGeom prst="rect">
            <a:avLst/>
          </a:prstGeom>
          <a:noFill/>
        </p:spPr>
        <p:txBody>
          <a:bodyPr wrap="square" rtlCol="0">
            <a:spAutoFit/>
          </a:bodyPr>
          <a:lstStyle/>
          <a:p>
            <a:endParaRPr lang="es-MX" sz="1500" dirty="0">
              <a:latin typeface="Work Sans Light" pitchFamily="2" charset="77"/>
            </a:endParaRPr>
          </a:p>
          <a:p>
            <a:r>
              <a:rPr lang="es-MX" sz="1500" dirty="0">
                <a:latin typeface="Work Sans Light" pitchFamily="2" charset="77"/>
              </a:rPr>
              <a:t>Las actividades deben tener una terminación de 5 trimestres, para finalizarlo en fechas aproximadas a términos de mayo 2025 </a:t>
            </a:r>
          </a:p>
          <a:p>
            <a:pPr algn="just" rtl="0" fontAlgn="base"/>
            <a:r>
              <a:rPr lang="es-MX" sz="1500" dirty="0">
                <a:latin typeface="Work Sans Light" pitchFamily="2" charset="77"/>
              </a:rPr>
              <a:t>  </a:t>
            </a:r>
          </a:p>
          <a:p>
            <a:endParaRPr lang="es-MX" sz="1500" dirty="0">
              <a:latin typeface="Work Sans Light" pitchFamily="2" charset="77"/>
            </a:endParaRPr>
          </a:p>
        </p:txBody>
      </p:sp>
      <p:pic>
        <p:nvPicPr>
          <p:cNvPr id="7" name="Imagen 6">
            <a:extLst>
              <a:ext uri="{FF2B5EF4-FFF2-40B4-BE49-F238E27FC236}">
                <a16:creationId xmlns:a16="http://schemas.microsoft.com/office/drawing/2014/main" id="{78D2776C-D51D-0009-CC41-F54A247B4012}"/>
              </a:ext>
            </a:extLst>
          </p:cNvPr>
          <p:cNvPicPr>
            <a:picLocks noChangeAspect="1"/>
          </p:cNvPicPr>
          <p:nvPr/>
        </p:nvPicPr>
        <p:blipFill>
          <a:blip r:embed="rId2"/>
          <a:stretch>
            <a:fillRect/>
          </a:stretch>
        </p:blipFill>
        <p:spPr>
          <a:xfrm>
            <a:off x="9828743" y="214400"/>
            <a:ext cx="1122062" cy="1117724"/>
          </a:xfrm>
          <a:prstGeom prst="rect">
            <a:avLst/>
          </a:prstGeom>
        </p:spPr>
      </p:pic>
      <p:sp>
        <p:nvSpPr>
          <p:cNvPr id="3" name="CuadroTexto 2">
            <a:extLst>
              <a:ext uri="{FF2B5EF4-FFF2-40B4-BE49-F238E27FC236}">
                <a16:creationId xmlns:a16="http://schemas.microsoft.com/office/drawing/2014/main" id="{6744E412-CE99-4EF7-A8E6-394187D748B8}"/>
              </a:ext>
            </a:extLst>
          </p:cNvPr>
          <p:cNvSpPr txBox="1"/>
          <p:nvPr/>
        </p:nvSpPr>
        <p:spPr>
          <a:xfrm>
            <a:off x="94456" y="2141806"/>
            <a:ext cx="5637837" cy="3323987"/>
          </a:xfrm>
          <a:prstGeom prst="rect">
            <a:avLst/>
          </a:prstGeom>
          <a:noFill/>
        </p:spPr>
        <p:txBody>
          <a:bodyPr wrap="square" rtlCol="0">
            <a:spAutoFit/>
          </a:bodyPr>
          <a:lstStyle/>
          <a:p>
            <a:pPr algn="just" rtl="0" fontAlgn="base"/>
            <a:r>
              <a:rPr lang="es-MX" sz="1500" dirty="0">
                <a:latin typeface="Work Sans Light" pitchFamily="2" charset="77"/>
              </a:rPr>
              <a:t>TRIMESTRE 1 </a:t>
            </a:r>
          </a:p>
          <a:p>
            <a:pPr algn="just" rtl="0" fontAlgn="base"/>
            <a:r>
              <a:rPr lang="es-MX" sz="1500" dirty="0">
                <a:latin typeface="Work Sans Light" pitchFamily="2" charset="77"/>
              </a:rPr>
              <a:t>Reunión inicial con el cliente” el gerente o dueño de la academia de baile” </a:t>
            </a:r>
          </a:p>
          <a:p>
            <a:pPr algn="just" rtl="0" fontAlgn="base"/>
            <a:r>
              <a:rPr lang="es-MX" sz="1500" dirty="0">
                <a:latin typeface="Work Sans Light" pitchFamily="2" charset="77"/>
              </a:rPr>
              <a:t>Discusión de la funcionalidad del sitio web, el diseño y la experiencia del usuario frente a lo que quiere realizar </a:t>
            </a:r>
          </a:p>
          <a:p>
            <a:pPr algn="just" rtl="0" fontAlgn="base"/>
            <a:r>
              <a:rPr lang="es-MX" sz="1500" dirty="0">
                <a:latin typeface="Work Sans Light" pitchFamily="2" charset="77"/>
              </a:rPr>
              <a:t>Investigación de la competencia y análisis de sitios web similares para tomar en cuenta y basarnos en ellos </a:t>
            </a:r>
          </a:p>
          <a:p>
            <a:pPr algn="just" rtl="0" fontAlgn="base"/>
            <a:r>
              <a:rPr lang="es-MX" sz="1500" dirty="0">
                <a:latin typeface="Work Sans Light" pitchFamily="2" charset="77"/>
              </a:rPr>
              <a:t>Creación del mapa mental o diagramas para entendimiento de la empresa</a:t>
            </a:r>
          </a:p>
          <a:p>
            <a:pPr algn="just" rtl="0" fontAlgn="base"/>
            <a:r>
              <a:rPr lang="es-MX" sz="1500" dirty="0">
                <a:latin typeface="Work Sans Light" pitchFamily="2" charset="77"/>
              </a:rPr>
              <a:t>Definición del contenido del sitio web y la estructura de la pagina </a:t>
            </a:r>
          </a:p>
          <a:p>
            <a:r>
              <a:rPr lang="es-MX" sz="1500" dirty="0">
                <a:latin typeface="Work Sans Light" pitchFamily="2" charset="77"/>
              </a:rPr>
              <a:t>Creación de </a:t>
            </a:r>
            <a:r>
              <a:rPr lang="es-MX" sz="1500" dirty="0" err="1">
                <a:latin typeface="Work Sans Light" pitchFamily="2" charset="77"/>
              </a:rPr>
              <a:t>wireframes</a:t>
            </a:r>
            <a:r>
              <a:rPr lang="es-MX" sz="1500" dirty="0">
                <a:latin typeface="Work Sans Light" pitchFamily="2" charset="77"/>
              </a:rPr>
              <a:t> y mockups para el diseño del sitio web </a:t>
            </a:r>
          </a:p>
          <a:p>
            <a:endParaRPr lang="es-MX" sz="1500" dirty="0"/>
          </a:p>
        </p:txBody>
      </p:sp>
      <p:sp>
        <p:nvSpPr>
          <p:cNvPr id="8" name="CuadroTexto 7">
            <a:extLst>
              <a:ext uri="{FF2B5EF4-FFF2-40B4-BE49-F238E27FC236}">
                <a16:creationId xmlns:a16="http://schemas.microsoft.com/office/drawing/2014/main" id="{F6B205D6-F272-4294-95C4-E4CC9CD93E1D}"/>
              </a:ext>
            </a:extLst>
          </p:cNvPr>
          <p:cNvSpPr txBox="1"/>
          <p:nvPr/>
        </p:nvSpPr>
        <p:spPr>
          <a:xfrm>
            <a:off x="5926308" y="1910974"/>
            <a:ext cx="6171236" cy="3323987"/>
          </a:xfrm>
          <a:prstGeom prst="rect">
            <a:avLst/>
          </a:prstGeom>
          <a:noFill/>
        </p:spPr>
        <p:txBody>
          <a:bodyPr wrap="square" rtlCol="0">
            <a:spAutoFit/>
          </a:bodyPr>
          <a:lstStyle/>
          <a:p>
            <a:endParaRPr lang="es-MX" sz="1500" dirty="0">
              <a:latin typeface="Work Sans Light" pitchFamily="2" charset="77"/>
            </a:endParaRPr>
          </a:p>
          <a:p>
            <a:pPr algn="just" rtl="0" fontAlgn="base"/>
            <a:r>
              <a:rPr lang="es-MX" sz="1500" dirty="0">
                <a:latin typeface="Work Sans Light" pitchFamily="2" charset="77"/>
              </a:rPr>
              <a:t>TRIMESTRE 2-3 </a:t>
            </a:r>
          </a:p>
          <a:p>
            <a:pPr algn="just" rtl="0" fontAlgn="base"/>
            <a:r>
              <a:rPr lang="es-MX" sz="1500" dirty="0">
                <a:latin typeface="Work Sans Light" pitchFamily="2" charset="77"/>
              </a:rPr>
              <a:t>Selección de una plantilla o tema para el sitio web </a:t>
            </a:r>
          </a:p>
          <a:p>
            <a:pPr algn="just" rtl="0" fontAlgn="base"/>
            <a:r>
              <a:rPr lang="es-MX" sz="1500" dirty="0">
                <a:latin typeface="Work Sans Light" pitchFamily="2" charset="77"/>
              </a:rPr>
              <a:t>Desarrollo de la base de datos del sitio web </a:t>
            </a:r>
          </a:p>
          <a:p>
            <a:pPr algn="just" rtl="0" fontAlgn="base"/>
            <a:r>
              <a:rPr lang="es-MX" sz="1500" dirty="0">
                <a:latin typeface="Work Sans Light" pitchFamily="2" charset="77"/>
              </a:rPr>
              <a:t>Implementación del diseño del sitio web en HTML, CSS y JavaScript </a:t>
            </a:r>
          </a:p>
          <a:p>
            <a:pPr algn="just" rtl="0" fontAlgn="base"/>
            <a:r>
              <a:rPr lang="es-MX" sz="1500" dirty="0">
                <a:latin typeface="Work Sans Light" pitchFamily="2" charset="77"/>
              </a:rPr>
              <a:t>Desarrollo de las funcionalidades del sitio web, como el sistema de reservas, el blog y el formulario de contacto </a:t>
            </a:r>
          </a:p>
          <a:p>
            <a:pPr algn="just" rtl="0" fontAlgn="base"/>
            <a:r>
              <a:rPr lang="es-MX" sz="1500" dirty="0">
                <a:latin typeface="Work Sans Light" pitchFamily="2" charset="77"/>
              </a:rPr>
              <a:t>Integración de pasarelas de pago para pagos en línea </a:t>
            </a:r>
          </a:p>
          <a:p>
            <a:pPr algn="just" rtl="0" fontAlgn="base"/>
            <a:r>
              <a:rPr lang="es-MX" sz="1500" dirty="0">
                <a:latin typeface="Work Sans Light" pitchFamily="2" charset="77"/>
              </a:rPr>
              <a:t>Pruebas exhaustivas del sitio web para detectar y corregir errores </a:t>
            </a:r>
          </a:p>
          <a:p>
            <a:pPr algn="just" rtl="0" fontAlgn="base"/>
            <a:r>
              <a:rPr lang="es-MX" sz="1500" dirty="0">
                <a:latin typeface="Work Sans Light" pitchFamily="2" charset="77"/>
              </a:rPr>
              <a:t>Optimización del sitio web para motores de búsqueda (SEO) </a:t>
            </a:r>
          </a:p>
          <a:p>
            <a:pPr algn="just" rtl="0" fontAlgn="base"/>
            <a:r>
              <a:rPr lang="es-MX" sz="1500" dirty="0">
                <a:latin typeface="Work Sans Light" pitchFamily="2" charset="77"/>
              </a:rPr>
              <a:t>Capacitación al cliente sobre cómo usar el sistema de gestión de contenido del sitio web </a:t>
            </a:r>
          </a:p>
          <a:p>
            <a:endParaRPr lang="es-MX" sz="1500" dirty="0"/>
          </a:p>
        </p:txBody>
      </p:sp>
      <p:sp>
        <p:nvSpPr>
          <p:cNvPr id="9" name="CuadroTexto 8">
            <a:extLst>
              <a:ext uri="{FF2B5EF4-FFF2-40B4-BE49-F238E27FC236}">
                <a16:creationId xmlns:a16="http://schemas.microsoft.com/office/drawing/2014/main" id="{7AD6FAE9-0A9C-4457-B57C-8AE0C8074017}"/>
              </a:ext>
            </a:extLst>
          </p:cNvPr>
          <p:cNvSpPr txBox="1"/>
          <p:nvPr/>
        </p:nvSpPr>
        <p:spPr>
          <a:xfrm>
            <a:off x="3623979" y="5305979"/>
            <a:ext cx="4180114" cy="1477328"/>
          </a:xfrm>
          <a:prstGeom prst="rect">
            <a:avLst/>
          </a:prstGeom>
          <a:noFill/>
        </p:spPr>
        <p:txBody>
          <a:bodyPr wrap="square" rtlCol="0">
            <a:spAutoFit/>
          </a:bodyPr>
          <a:lstStyle/>
          <a:p>
            <a:pPr algn="just" rtl="0" fontAlgn="base"/>
            <a:r>
              <a:rPr lang="es-MX" sz="1500" dirty="0">
                <a:latin typeface="Work Sans Light" pitchFamily="2" charset="77"/>
              </a:rPr>
              <a:t>TRIMESTRE 4-5 </a:t>
            </a:r>
          </a:p>
          <a:p>
            <a:pPr algn="just" rtl="0" fontAlgn="base"/>
            <a:r>
              <a:rPr lang="es-MX" sz="1500" dirty="0">
                <a:latin typeface="Work Sans Light" pitchFamily="2" charset="77"/>
              </a:rPr>
              <a:t>Lanzamiento del sitio web al público </a:t>
            </a:r>
          </a:p>
          <a:p>
            <a:pPr algn="just" rtl="0" fontAlgn="base"/>
            <a:r>
              <a:rPr lang="es-MX" sz="1500" dirty="0">
                <a:latin typeface="Work Sans Light" pitchFamily="2" charset="77"/>
              </a:rPr>
              <a:t>Promoción del sitio web a través de redes sociales, marketing por correo electrónico y publicidad en línea </a:t>
            </a:r>
          </a:p>
          <a:p>
            <a:endParaRPr lang="es-MX" sz="1500" dirty="0"/>
          </a:p>
        </p:txBody>
      </p:sp>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461832" y="2050710"/>
            <a:ext cx="7268336" cy="1200329"/>
          </a:xfrm>
          <a:prstGeom prst="rect">
            <a:avLst/>
          </a:prstGeom>
          <a:noFill/>
        </p:spPr>
        <p:txBody>
          <a:bodyPr wrap="none" rtlCol="0">
            <a:spAutoFit/>
          </a:bodyPr>
          <a:lstStyle/>
          <a:p>
            <a:pPr algn="ctr"/>
            <a:r>
              <a:rPr lang="es-CO" sz="7200" dirty="0" err="1">
                <a:solidFill>
                  <a:schemeClr val="bg1"/>
                </a:solidFill>
                <a:effectLst>
                  <a:outerShdw blurRad="38100" dist="38100" dir="2700000" algn="tl">
                    <a:srgbClr val="000000">
                      <a:alpha val="43137"/>
                    </a:srgbClr>
                  </a:outerShdw>
                </a:effectLst>
                <a:latin typeface="Work Sans Light" pitchFamily="2" charset="77"/>
              </a:rPr>
              <a:t>DanceScheduler</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323439"/>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Miguel Montaño</a:t>
            </a:r>
          </a:p>
          <a:p>
            <a:pPr algn="ctr"/>
            <a:r>
              <a:rPr lang="es-US" sz="1600" dirty="0">
                <a:solidFill>
                  <a:schemeClr val="bg1"/>
                </a:solidFill>
                <a:effectLst>
                  <a:outerShdw blurRad="38100" dist="38100" dir="2700000" algn="tl">
                    <a:srgbClr val="000000">
                      <a:alpha val="43137"/>
                    </a:srgbClr>
                  </a:outerShdw>
                </a:effectLst>
                <a:latin typeface="Work Sans Light" pitchFamily="2" charset="77"/>
              </a:rPr>
              <a:t>Miguel Roldan</a:t>
            </a:r>
          </a:p>
          <a:p>
            <a:pPr algn="ctr"/>
            <a:r>
              <a:rPr lang="es-US" sz="1600" dirty="0">
                <a:solidFill>
                  <a:schemeClr val="bg1"/>
                </a:solidFill>
                <a:effectLst>
                  <a:outerShdw blurRad="38100" dist="38100" dir="2700000" algn="tl">
                    <a:srgbClr val="000000">
                      <a:alpha val="43137"/>
                    </a:srgbClr>
                  </a:outerShdw>
                </a:effectLst>
                <a:latin typeface="Work Sans Light" pitchFamily="2" charset="77"/>
              </a:rPr>
              <a:t>Juan Peña</a:t>
            </a:r>
          </a:p>
          <a:p>
            <a:pPr algn="ctr"/>
            <a:r>
              <a:rPr lang="es-US" sz="1600" dirty="0">
                <a:solidFill>
                  <a:schemeClr val="bg1"/>
                </a:solidFill>
                <a:effectLst>
                  <a:outerShdw blurRad="38100" dist="38100" dir="2700000" algn="tl">
                    <a:srgbClr val="000000">
                      <a:alpha val="43137"/>
                    </a:srgbClr>
                  </a:outerShdw>
                </a:effectLst>
                <a:latin typeface="Work Sans Light" pitchFamily="2" charset="77"/>
              </a:rPr>
              <a:t>Daniel Cerinza </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830997"/>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a:t>
            </a:r>
            <a:r>
              <a:rPr lang="es-US" sz="1600" b="1" dirty="0">
                <a:solidFill>
                  <a:schemeClr val="bg1"/>
                </a:solidFill>
                <a:effectLst>
                  <a:outerShdw blurRad="38100" dist="38100" dir="2700000" algn="tl">
                    <a:srgbClr val="000000">
                      <a:alpha val="43137"/>
                    </a:srgbClr>
                  </a:outerShdw>
                </a:effectLst>
                <a:latin typeface="Work Sans Light" pitchFamily="2" charset="77"/>
              </a:rPr>
              <a:t>30</a:t>
            </a:r>
            <a:r>
              <a:rPr lang="es-ES" sz="1600" b="1" dirty="0">
                <a:solidFill>
                  <a:schemeClr val="bg1"/>
                </a:solidFill>
                <a:effectLst>
                  <a:outerShdw blurRad="38100" dist="38100" dir="2700000" algn="tl">
                    <a:srgbClr val="000000">
                      <a:alpha val="43137"/>
                    </a:srgbClr>
                  </a:outerShdw>
                </a:effectLst>
                <a:latin typeface="Work Sans Light" pitchFamily="2" charset="77"/>
              </a:rPr>
              <a:t> de marzo de 202</a:t>
            </a:r>
            <a:r>
              <a:rPr lang="es-US" sz="1600" b="1" dirty="0">
                <a:solidFill>
                  <a:schemeClr val="bg1"/>
                </a:solidFill>
                <a:effectLst>
                  <a:outerShdw blurRad="38100" dist="38100" dir="2700000" algn="tl">
                    <a:srgbClr val="000000">
                      <a:alpha val="43137"/>
                    </a:srgbClr>
                  </a:outerShdw>
                </a:effectLst>
                <a:latin typeface="Work Sans Light" pitchFamily="2" charset="77"/>
              </a:rPr>
              <a:t>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1006821"/>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57468" y="677465"/>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987654" y="1687550"/>
            <a:ext cx="3854368" cy="4031873"/>
          </a:xfrm>
          <a:prstGeom prst="rect">
            <a:avLst/>
          </a:prstGeom>
          <a:noFill/>
        </p:spPr>
        <p:txBody>
          <a:bodyPr wrap="square" rtlCol="0">
            <a:spAutoFit/>
          </a:bodyPr>
          <a:lstStyle/>
          <a:p>
            <a:r>
              <a:rPr lang="es-CO" sz="1600" dirty="0">
                <a:latin typeface="Work Sans Light" pitchFamily="2" charset="77"/>
              </a:rPr>
              <a:t>En el vibrante mundo de la danza, la gestión eficiente del tiempo y los recursos es esencial para el éxito tanto de los profesores como de los estudiantes. Con ese fin, surge </a:t>
            </a:r>
            <a:r>
              <a:rPr lang="es-CO" sz="1600" dirty="0" err="1">
                <a:latin typeface="Work Sans Light" pitchFamily="2" charset="77"/>
              </a:rPr>
              <a:t>DanceScheduler</a:t>
            </a:r>
            <a:r>
              <a:rPr lang="es-CO" sz="1600" dirty="0">
                <a:latin typeface="Work Sans Light" pitchFamily="2" charset="77"/>
              </a:rPr>
              <a:t>, un innovador Sistema de información web diseñado para simplificar el agendamiento de clases en escuelas y envió de notificaciones de la escuela de baile LN7.</a:t>
            </a:r>
          </a:p>
          <a:p>
            <a:r>
              <a:rPr lang="es-CO" sz="1600" dirty="0">
                <a:latin typeface="Work Sans Light" pitchFamily="2" charset="77"/>
              </a:rPr>
              <a:t>La siguiente presentación describirá la situación de ln7, se plantearan las posibles tecnologías de desarrollo y se especificaran los entregables acá dispuestos </a:t>
            </a: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err="1">
                <a:solidFill>
                  <a:schemeClr val="bg1"/>
                </a:solidFill>
                <a:latin typeface="Work Sans Medium" pitchFamily="2" charset="77"/>
              </a:rPr>
              <a:t>DanceScheduler</a:t>
            </a:r>
            <a:endParaRPr lang="es-CO"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2554545"/>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p:txBody>
      </p:sp>
      <p:pic>
        <p:nvPicPr>
          <p:cNvPr id="7" name="Imagen 6">
            <a:extLst>
              <a:ext uri="{FF2B5EF4-FFF2-40B4-BE49-F238E27FC236}">
                <a16:creationId xmlns:a16="http://schemas.microsoft.com/office/drawing/2014/main" id="{53906FE2-5BB0-BC7C-D8D8-27BA59B5EDED}"/>
              </a:ext>
            </a:extLst>
          </p:cNvPr>
          <p:cNvPicPr>
            <a:picLocks noChangeAspect="1"/>
          </p:cNvPicPr>
          <p:nvPr/>
        </p:nvPicPr>
        <p:blipFill>
          <a:blip r:embed="rId3"/>
          <a:stretch>
            <a:fillRect/>
          </a:stretch>
        </p:blipFill>
        <p:spPr>
          <a:xfrm>
            <a:off x="3265320" y="2696655"/>
            <a:ext cx="2117326" cy="2109140"/>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67BF4-5FEC-525B-D073-5515371770CA}"/>
              </a:ext>
            </a:extLst>
          </p:cNvPr>
          <p:cNvSpPr>
            <a:spLocks noGrp="1"/>
          </p:cNvSpPr>
          <p:nvPr>
            <p:ph type="title"/>
          </p:nvPr>
        </p:nvSpPr>
        <p:spPr>
          <a:xfrm>
            <a:off x="109151" y="142703"/>
            <a:ext cx="10515600" cy="1325563"/>
          </a:xfrm>
        </p:spPr>
        <p:txBody>
          <a:bodyPr/>
          <a:lstStyle/>
          <a:p>
            <a:r>
              <a:rPr lang="es-CO" dirty="0">
                <a:solidFill>
                  <a:schemeClr val="bg1"/>
                </a:solidFill>
                <a:latin typeface="Work Sans Medium" pitchFamily="2" charset="77"/>
              </a:rPr>
              <a:t>Contextualización  </a:t>
            </a:r>
            <a:endParaRPr lang="es-CO" dirty="0"/>
          </a:p>
        </p:txBody>
      </p:sp>
      <p:sp>
        <p:nvSpPr>
          <p:cNvPr id="3" name="CuadroTexto 2">
            <a:extLst>
              <a:ext uri="{FF2B5EF4-FFF2-40B4-BE49-F238E27FC236}">
                <a16:creationId xmlns:a16="http://schemas.microsoft.com/office/drawing/2014/main" id="{1031F80C-2B5F-87CE-7E90-10AE507D30AB}"/>
              </a:ext>
            </a:extLst>
          </p:cNvPr>
          <p:cNvSpPr txBox="1"/>
          <p:nvPr/>
        </p:nvSpPr>
        <p:spPr>
          <a:xfrm>
            <a:off x="456236" y="2026252"/>
            <a:ext cx="11447293" cy="4339650"/>
          </a:xfrm>
          <a:prstGeom prst="rect">
            <a:avLst/>
          </a:prstGeom>
          <a:noFill/>
        </p:spPr>
        <p:txBody>
          <a:bodyPr wrap="square" rtlCol="0">
            <a:spAutoFit/>
          </a:bodyPr>
          <a:lstStyle/>
          <a:p>
            <a:endParaRPr lang="es-MX" sz="2000" dirty="0">
              <a:latin typeface="Work Sans Light" pitchFamily="2" charset="77"/>
            </a:endParaRPr>
          </a:p>
          <a:p>
            <a:r>
              <a:rPr lang="es-MX" sz="2000" dirty="0">
                <a:latin typeface="Work Sans Light" pitchFamily="2" charset="77"/>
              </a:rPr>
              <a:t>“LN7 DANCE ESTUDIO” ubicada en , la cual es una academia dedicada a ofrecer cursos de baile; uno de sus procesos importantes tiene que ver con la programación de clases, ya que de momento la hacen de forma manual en un Excel compartido de forma local entre los profesores y la secretaria, a la hora de poder programar una clase, se necesitan muchas cosas a la vez, que el profesor tenga cerrado el documento, que las fechas y horarios no hayan sido cambiados, así mismo poder encontrar el nivel de la clase o el lugar donde será la clases es muy complicado en el Excel, otro de sus procesos muy de la mano al anterior es la reprogramación de clases ya que después de que un cliente informe que no asistirá a una clase, la secretaria deberá llamar a los interesados en esa clase para informarles que se liberó un espacio en una fecha x a un horario x, para comprender todo su funcionamiento se utilizaron técnicas e instrumentos de recolección de datos como la entrevista, encuesta y observación directa</a:t>
            </a:r>
          </a:p>
          <a:p>
            <a:pPr marL="285750" indent="-285750">
              <a:buFont typeface="Arial" panose="020B0604020202020204" pitchFamily="34" charset="0"/>
              <a:buChar char="•"/>
            </a:pPr>
            <a:endParaRPr lang="es-MX" sz="1600" dirty="0">
              <a:latin typeface="Work Sans Light" pitchFamily="2" charset="77"/>
            </a:endParaRPr>
          </a:p>
        </p:txBody>
      </p:sp>
    </p:spTree>
    <p:extLst>
      <p:ext uri="{BB962C8B-B14F-4D97-AF65-F5344CB8AC3E}">
        <p14:creationId xmlns:p14="http://schemas.microsoft.com/office/powerpoint/2010/main" val="3367152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BA871B3-EA33-528E-6ABE-DD54C081F98E}"/>
              </a:ext>
            </a:extLst>
          </p:cNvPr>
          <p:cNvSpPr txBox="1">
            <a:spLocks/>
          </p:cNvSpPr>
          <p:nvPr/>
        </p:nvSpPr>
        <p:spPr>
          <a:xfrm>
            <a:off x="109151" y="1427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chemeClr val="bg1"/>
                </a:solidFill>
                <a:latin typeface="Work Sans Medium" pitchFamily="2" charset="77"/>
              </a:rPr>
              <a:t>Contextualización  </a:t>
            </a:r>
            <a:endParaRPr lang="es-CO" dirty="0"/>
          </a:p>
        </p:txBody>
      </p:sp>
      <p:sp>
        <p:nvSpPr>
          <p:cNvPr id="5" name="CuadroTexto 4">
            <a:extLst>
              <a:ext uri="{FF2B5EF4-FFF2-40B4-BE49-F238E27FC236}">
                <a16:creationId xmlns:a16="http://schemas.microsoft.com/office/drawing/2014/main" id="{4D626898-B224-303A-4E75-EB2978134D26}"/>
              </a:ext>
            </a:extLst>
          </p:cNvPr>
          <p:cNvSpPr txBox="1"/>
          <p:nvPr/>
        </p:nvSpPr>
        <p:spPr>
          <a:xfrm>
            <a:off x="709613" y="1901964"/>
            <a:ext cx="11206162" cy="3077766"/>
          </a:xfrm>
          <a:prstGeom prst="rect">
            <a:avLst/>
          </a:prstGeom>
          <a:noFill/>
        </p:spPr>
        <p:txBody>
          <a:bodyPr wrap="square">
            <a:spAutoFit/>
          </a:bodyPr>
          <a:lstStyle/>
          <a:p>
            <a:endParaRPr lang="es-MX" sz="1800" dirty="0">
              <a:latin typeface="Work Sans Light" pitchFamily="2" charset="77"/>
            </a:endParaRPr>
          </a:p>
          <a:p>
            <a:r>
              <a:rPr lang="es-MX" sz="1800" dirty="0">
                <a:latin typeface="Work Sans Light" pitchFamily="2" charset="77"/>
              </a:rPr>
              <a:t>El proceso de programación de clases puede ir de 10 a 20 minutos aproximadamente y para la secretaria la reprogramación de alguna clase pude durar casi 1 hora, así mismo dale una contextualización de la academia y un registro para volver un cliente a un aprendiz de la academia también puede tardar de 40 minutos a  1 hora </a:t>
            </a:r>
          </a:p>
          <a:p>
            <a:endParaRPr lang="es-MX" dirty="0">
              <a:latin typeface="Work Sans Light" pitchFamily="2" charset="77"/>
            </a:endParaRPr>
          </a:p>
          <a:p>
            <a:endParaRPr lang="es-MX" sz="1800" dirty="0">
              <a:latin typeface="Work Sans Light" pitchFamily="2" charset="77"/>
            </a:endParaRPr>
          </a:p>
          <a:p>
            <a:endParaRPr lang="es-MX" dirty="0">
              <a:latin typeface="Work Sans Light" pitchFamily="2" charset="77"/>
            </a:endParaRPr>
          </a:p>
          <a:p>
            <a:r>
              <a:rPr lang="es-MX" sz="1800" dirty="0">
                <a:latin typeface="Work Sans Light" pitchFamily="2" charset="77"/>
              </a:rPr>
              <a:t>Toda esta información fue recolectada a través de las Técnicas de recolección de datos de entrevista, Observación y encuesta </a:t>
            </a:r>
          </a:p>
          <a:p>
            <a:pPr marL="285750" indent="-285750">
              <a:buFont typeface="Arial" panose="020B0604020202020204" pitchFamily="34" charset="0"/>
              <a:buChar char="•"/>
            </a:pPr>
            <a:endParaRPr lang="es-MX" sz="1400" dirty="0">
              <a:latin typeface="Work Sans Light" pitchFamily="2" charset="77"/>
            </a:endParaRPr>
          </a:p>
        </p:txBody>
      </p:sp>
    </p:spTree>
    <p:extLst>
      <p:ext uri="{BB962C8B-B14F-4D97-AF65-F5344CB8AC3E}">
        <p14:creationId xmlns:p14="http://schemas.microsoft.com/office/powerpoint/2010/main" val="194079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569660"/>
          </a:xfrm>
          <a:prstGeom prst="rect">
            <a:avLst/>
          </a:prstGeom>
          <a:noFill/>
        </p:spPr>
        <p:txBody>
          <a:bodyPr wrap="square" rtlCol="0">
            <a:spAutoFit/>
          </a:bodyPr>
          <a:lstStyle/>
          <a:p>
            <a:r>
              <a:rPr lang="es-CO" sz="1600" dirty="0">
                <a:latin typeface="Work Sans Light" pitchFamily="2" charset="77"/>
              </a:rPr>
              <a:t>Desarrollar un aplicativo web intuitivo y eficiente para el agendamiento de clases en una escuela de baile, facilitando la gestión de horarios y recursos tanto para profesores como para estudiantes, mejorando la organización y la comunicación dentro de la institución.</a:t>
            </a: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062103"/>
          </a:xfrm>
          <a:prstGeom prst="rect">
            <a:avLst/>
          </a:prstGeom>
          <a:noFill/>
        </p:spPr>
        <p:txBody>
          <a:bodyPr wrap="square" rtlCol="0">
            <a:spAutoFit/>
          </a:bodyPr>
          <a:lstStyle/>
          <a:p>
            <a:pPr marL="285750" indent="-285750">
              <a:buFont typeface="Arial" panose="020B0604020202020204" pitchFamily="34" charset="0"/>
              <a:buChar char="•"/>
            </a:pPr>
            <a:r>
              <a:rPr lang="es-CO" sz="1600" dirty="0">
                <a:latin typeface="Work Sans Light" pitchFamily="2" charset="77"/>
              </a:rPr>
              <a:t>Gestionar usuarios de la academia de baile LN7</a:t>
            </a:r>
          </a:p>
          <a:p>
            <a:pPr marL="285750" indent="-285750">
              <a:buFont typeface="Arial" panose="020B0604020202020204" pitchFamily="34" charset="0"/>
              <a:buChar char="•"/>
            </a:pPr>
            <a:r>
              <a:rPr lang="es-CO" sz="1600" dirty="0">
                <a:latin typeface="Work Sans Light" pitchFamily="2" charset="77"/>
              </a:rPr>
              <a:t>Gestionar el agendamiento de las clases de la academia de baile LN7</a:t>
            </a:r>
          </a:p>
          <a:p>
            <a:pPr marL="285750" indent="-285750">
              <a:buFont typeface="Arial" panose="020B0604020202020204" pitchFamily="34" charset="0"/>
              <a:buChar char="•"/>
            </a:pPr>
            <a:r>
              <a:rPr lang="es-CO" sz="1600" dirty="0">
                <a:latin typeface="Work Sans Light" pitchFamily="2" charset="77"/>
              </a:rPr>
              <a:t>Generar notificaciones de clases a los clientes de la academia de baile LN7</a:t>
            </a: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Gestionar eventos especiales de la </a:t>
            </a:r>
            <a:r>
              <a:rPr lang="es-CO" sz="1600" dirty="0">
                <a:latin typeface="Work Sans Light" pitchFamily="2" charset="77"/>
              </a:rPr>
              <a:t>academia de baile LN7</a:t>
            </a:r>
          </a:p>
        </p:txBody>
      </p:sp>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76759"/>
            <a:ext cx="11447293" cy="1815882"/>
          </a:xfrm>
          <a:prstGeom prst="rect">
            <a:avLst/>
          </a:prstGeom>
          <a:noFill/>
        </p:spPr>
        <p:txBody>
          <a:bodyPr wrap="square" rtlCol="0">
            <a:spAutoFit/>
          </a:bodyPr>
          <a:lstStyle/>
          <a:p>
            <a:r>
              <a:rPr lang="es-MX" sz="1600" dirty="0">
                <a:latin typeface="Work Sans Light" pitchFamily="2" charset="77"/>
              </a:rPr>
              <a:t>Se propone el desarrollo de un Sistema de Información Web denominado </a:t>
            </a:r>
            <a:r>
              <a:rPr lang="es-MX" sz="1600" dirty="0" err="1">
                <a:latin typeface="Work Sans Light" pitchFamily="2" charset="77"/>
              </a:rPr>
              <a:t>DanceScheduler</a:t>
            </a:r>
            <a:r>
              <a:rPr lang="es-MX" sz="1600" dirty="0">
                <a:latin typeface="Work Sans Light" pitchFamily="2" charset="77"/>
              </a:rPr>
              <a:t> que sirva como herramienta software de apoyo al seguimiento de asignación</a:t>
            </a:r>
            <a:r>
              <a:rPr lang="es-CO" sz="1600" dirty="0">
                <a:latin typeface="Work Sans Light" pitchFamily="2" charset="77"/>
              </a:rPr>
              <a:t> de clases en una escuela de baile</a:t>
            </a:r>
            <a:r>
              <a:rPr lang="es-MX" sz="1600" dirty="0">
                <a:latin typeface="Work Sans Light" pitchFamily="2" charset="77"/>
              </a:rPr>
              <a:t> de la Empresa </a:t>
            </a:r>
            <a:r>
              <a:rPr lang="es-US" sz="1600" dirty="0">
                <a:latin typeface="Work Sans Light" pitchFamily="2" charset="77"/>
              </a:rPr>
              <a:t>LN7 STUDIO </a:t>
            </a:r>
            <a:r>
              <a:rPr lang="es-MX" sz="1600" dirty="0">
                <a:latin typeface="Work Sans Light" pitchFamily="2" charset="77"/>
              </a:rPr>
              <a:t>Permitirá la gestión de los clientes como usuarios de la </a:t>
            </a:r>
            <a:r>
              <a:rPr lang="es-US" sz="1600" dirty="0">
                <a:latin typeface="Work Sans Light" pitchFamily="2" charset="77"/>
              </a:rPr>
              <a:t>Empresa LN7 STUDIO</a:t>
            </a:r>
            <a:r>
              <a:rPr lang="es-MX" sz="1600" dirty="0">
                <a:latin typeface="Work Sans Light" pitchFamily="2" charset="77"/>
              </a:rPr>
              <a:t> as</a:t>
            </a:r>
            <a:r>
              <a:rPr lang="es-CO" sz="1600" dirty="0" err="1">
                <a:latin typeface="Work Sans Light" pitchFamily="2" charset="77"/>
              </a:rPr>
              <a:t>egurar</a:t>
            </a:r>
            <a:r>
              <a:rPr lang="es-CO" sz="1600" dirty="0">
                <a:latin typeface="Work Sans Light" pitchFamily="2" charset="77"/>
              </a:rPr>
              <a:t> la accesibilidad y compatibilidad</a:t>
            </a:r>
            <a:r>
              <a:rPr lang="es-MX" sz="1600" dirty="0">
                <a:latin typeface="Work Sans Light" pitchFamily="2" charset="77"/>
              </a:rPr>
              <a:t> los Clientes podrán entrar de diferentes dispositivos, también, se asegura una contextualización en menos de 5 minutos a través de el mismo sistema información en menos de 2 </a:t>
            </a:r>
            <a:r>
              <a:rPr lang="es-MX" sz="1600" dirty="0" err="1">
                <a:latin typeface="Work Sans Light" pitchFamily="2" charset="77"/>
              </a:rPr>
              <a:t>clicks</a:t>
            </a:r>
            <a:r>
              <a:rPr lang="es-MX" sz="1600" dirty="0">
                <a:latin typeface="Work Sans Light" pitchFamily="2" charset="77"/>
              </a:rPr>
              <a:t>, se </a:t>
            </a:r>
            <a:r>
              <a:rPr lang="es-MX" sz="1600" dirty="0" err="1">
                <a:latin typeface="Work Sans Light" pitchFamily="2" charset="77"/>
              </a:rPr>
              <a:t>permitira</a:t>
            </a:r>
            <a:r>
              <a:rPr lang="es-MX" sz="1600" dirty="0">
                <a:latin typeface="Work Sans Light" pitchFamily="2" charset="77"/>
              </a:rPr>
              <a:t> una automatización de procesos como la programación de clases y recordatorios</a:t>
            </a:r>
          </a:p>
          <a:p>
            <a:pPr marL="285750" indent="-285750">
              <a:buFont typeface="Arial" panose="020B0604020202020204" pitchFamily="34" charset="0"/>
              <a:buChar char="•"/>
            </a:pPr>
            <a:endParaRPr lang="es-MX" sz="1600" b="1" dirty="0">
              <a:latin typeface="Work Sans Light" pitchFamily="2" charset="77"/>
            </a:endParaRPr>
          </a:p>
        </p:txBody>
      </p:sp>
      <p:pic>
        <p:nvPicPr>
          <p:cNvPr id="1026" name="Picture 2" descr="Computadoras portátiles tableta teléfonos móviles dispositivos de mano  monitores de computadora, impresión de tabletas, artilugio, electrónica png  | PNGEgg">
            <a:extLst>
              <a:ext uri="{FF2B5EF4-FFF2-40B4-BE49-F238E27FC236}">
                <a16:creationId xmlns:a16="http://schemas.microsoft.com/office/drawing/2014/main" id="{869D56FC-DF04-DC6A-3595-71E93BA9E97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67703" y="3166149"/>
            <a:ext cx="5292665" cy="358137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598FA482-7E24-7D5B-C14D-B7E93288E276}"/>
              </a:ext>
            </a:extLst>
          </p:cNvPr>
          <p:cNvPicPr>
            <a:picLocks noChangeAspect="1"/>
          </p:cNvPicPr>
          <p:nvPr/>
        </p:nvPicPr>
        <p:blipFill>
          <a:blip r:embed="rId4"/>
          <a:stretch>
            <a:fillRect/>
          </a:stretch>
        </p:blipFill>
        <p:spPr>
          <a:xfrm>
            <a:off x="9733059" y="214400"/>
            <a:ext cx="1122062" cy="1117724"/>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785652"/>
          </a:xfrm>
          <a:prstGeom prst="rect">
            <a:avLst/>
          </a:prstGeom>
          <a:noFill/>
        </p:spPr>
        <p:txBody>
          <a:bodyPr wrap="square" rtlCol="0">
            <a:spAutoFit/>
          </a:bodyPr>
          <a:lstStyle/>
          <a:p>
            <a:r>
              <a:rPr lang="es-CO" sz="1600" dirty="0">
                <a:latin typeface="Work Sans Light" pitchFamily="2" charset="77"/>
              </a:rPr>
              <a:t>El sistema de información web asegurara la accesibilidad y compatibilidad</a:t>
            </a:r>
            <a:r>
              <a:rPr lang="es-MX" sz="1600" dirty="0">
                <a:latin typeface="Work Sans Light" pitchFamily="2" charset="77"/>
              </a:rPr>
              <a:t>, Automatizara recordatorios y notificaciones, para así facilitar </a:t>
            </a:r>
            <a:r>
              <a:rPr lang="es-CO" sz="1600" dirty="0">
                <a:latin typeface="Work Sans Light" pitchFamily="2" charset="77"/>
              </a:rPr>
              <a:t>la programación de clases</a:t>
            </a:r>
            <a:r>
              <a:rPr lang="es-MX" sz="1600" dirty="0">
                <a:latin typeface="Work Sans Light" pitchFamily="2" charset="77"/>
              </a:rPr>
              <a:t>, Arquitectura de software, patrones de diseño, Back-</a:t>
            </a:r>
            <a:r>
              <a:rPr lang="es-MX" sz="1600" dirty="0" err="1">
                <a:latin typeface="Work Sans Light" pitchFamily="2" charset="77"/>
              </a:rPr>
              <a:t>End</a:t>
            </a:r>
            <a:r>
              <a:rPr lang="es-MX" sz="1600" dirty="0">
                <a:latin typeface="Work Sans Light" pitchFamily="2" charset="77"/>
              </a:rPr>
              <a:t>, </a:t>
            </a:r>
            <a:r>
              <a:rPr lang="es-MX" sz="1600" dirty="0" err="1">
                <a:latin typeface="Work Sans Light" pitchFamily="2" charset="77"/>
              </a:rPr>
              <a:t>Frond-End</a:t>
            </a:r>
            <a:r>
              <a:rPr lang="es-MX" sz="1600" dirty="0">
                <a:latin typeface="Work Sans Light" pitchFamily="2" charset="77"/>
              </a:rPr>
              <a:t>, </a:t>
            </a:r>
            <a:r>
              <a:rPr lang="es-MX" sz="1600" dirty="0" err="1">
                <a:latin typeface="Work Sans Light" pitchFamily="2" charset="77"/>
              </a:rPr>
              <a:t>frameworks</a:t>
            </a:r>
            <a:endParaRPr lang="es-MX" sz="1600" dirty="0">
              <a:latin typeface="Work Sans Light" pitchFamily="2" charset="77"/>
            </a:endParaRPr>
          </a:p>
          <a:p>
            <a:endParaRPr lang="es-MX" sz="1600" dirty="0">
              <a:latin typeface="Work Sans Light" pitchFamily="2" charset="77"/>
            </a:endParaRPr>
          </a:p>
          <a:p>
            <a:r>
              <a:rPr lang="es-MX" sz="1600" dirty="0">
                <a:latin typeface="Work Sans Light" pitchFamily="2" charset="77"/>
              </a:rPr>
              <a:t>El sistema no logrará tener comunicación directa con los clientes no será un tipo de Apis de servicio a los clientes (</a:t>
            </a:r>
            <a:r>
              <a:rPr lang="es-MX" sz="1600" dirty="0" err="1">
                <a:latin typeface="Work Sans Light" pitchFamily="2" charset="77"/>
              </a:rPr>
              <a:t>fontumi</a:t>
            </a:r>
            <a:r>
              <a:rPr lang="es-MX" sz="1600" dirty="0">
                <a:latin typeface="Work Sans Light" pitchFamily="2" charset="77"/>
              </a:rPr>
              <a:t>, </a:t>
            </a:r>
            <a:r>
              <a:rPr lang="es-MX" sz="1600" dirty="0" err="1">
                <a:latin typeface="Work Sans Light" pitchFamily="2" charset="77"/>
              </a:rPr>
              <a:t>etc</a:t>
            </a:r>
            <a:r>
              <a:rPr lang="es-MX" sz="1600" dirty="0">
                <a:latin typeface="Work Sans Light" pitchFamily="2" charset="77"/>
              </a:rPr>
              <a:t>), así mismo el  sistema no será un recibidor de pago solo será una conexión fácil para ellos </a:t>
            </a:r>
          </a:p>
          <a:p>
            <a:endParaRPr lang="es-MX" sz="1600" dirty="0">
              <a:latin typeface="Work Sans Light" pitchFamily="2" charset="77"/>
            </a:endParaRPr>
          </a:p>
          <a:p>
            <a:r>
              <a:rPr lang="es-MX" sz="1600" dirty="0">
                <a:latin typeface="Work Sans Light" pitchFamily="2" charset="77"/>
              </a:rPr>
              <a:t>Tecnologías para utilizar:</a:t>
            </a:r>
          </a:p>
          <a:p>
            <a:endParaRPr lang="es-MX" sz="1600" dirty="0">
              <a:latin typeface="Work Sans Light" pitchFamily="2" charset="77"/>
            </a:endParaRPr>
          </a:p>
          <a:p>
            <a:pPr fontAlgn="base">
              <a:buFont typeface="Arial" panose="020B0604020202020204" pitchFamily="34" charset="0"/>
              <a:buChar char="•"/>
            </a:pPr>
            <a:r>
              <a:rPr lang="es-ES" sz="1600" dirty="0">
                <a:latin typeface="Work Sans Light" pitchFamily="2" charset="77"/>
              </a:rPr>
              <a:t>PHP – </a:t>
            </a:r>
            <a:r>
              <a:rPr lang="es-ES" sz="1600" dirty="0" err="1">
                <a:latin typeface="Work Sans Light" pitchFamily="2" charset="77"/>
              </a:rPr>
              <a:t>react</a:t>
            </a:r>
            <a:r>
              <a:rPr lang="es-ES" sz="1600" dirty="0">
                <a:latin typeface="Work Sans Light" pitchFamily="2" charset="77"/>
              </a:rPr>
              <a:t>  api </a:t>
            </a:r>
            <a:r>
              <a:rPr lang="es-ES" sz="1600" dirty="0" err="1">
                <a:latin typeface="Work Sans Light" pitchFamily="2" charset="77"/>
              </a:rPr>
              <a:t>rest</a:t>
            </a:r>
            <a:r>
              <a:rPr lang="es-ES" sz="1600" dirty="0">
                <a:latin typeface="Work Sans Light" pitchFamily="2" charset="77"/>
              </a:rPr>
              <a:t> </a:t>
            </a:r>
          </a:p>
          <a:p>
            <a:pPr fontAlgn="base">
              <a:buFont typeface="Arial" panose="020B0604020202020204" pitchFamily="34" charset="0"/>
              <a:buChar char="•"/>
            </a:pPr>
            <a:r>
              <a:rPr lang="es-ES" sz="1600" dirty="0">
                <a:latin typeface="Work Sans Light" pitchFamily="2" charset="77"/>
              </a:rPr>
              <a:t>Java Script  </a:t>
            </a:r>
          </a:p>
          <a:p>
            <a:pPr indent="-285750" fontAlgn="base">
              <a:buFont typeface="Arial" panose="020B0604020202020204" pitchFamily="34" charset="0"/>
              <a:buChar char="•"/>
            </a:pPr>
            <a:r>
              <a:rPr lang="es-MX" sz="1600" dirty="0" err="1">
                <a:latin typeface="Work Sans Light" pitchFamily="2" charset="77"/>
              </a:rPr>
              <a:t>Html</a:t>
            </a:r>
            <a:r>
              <a:rPr lang="es-MX" sz="1600" dirty="0">
                <a:latin typeface="Work Sans Light" pitchFamily="2" charset="77"/>
              </a:rPr>
              <a:t> </a:t>
            </a:r>
            <a:r>
              <a:rPr lang="es-MX" sz="1600" dirty="0" err="1">
                <a:latin typeface="Work Sans Light" pitchFamily="2" charset="77"/>
              </a:rPr>
              <a:t>css</a:t>
            </a:r>
            <a:r>
              <a:rPr lang="es-MX" sz="1600" dirty="0">
                <a:latin typeface="Work Sans Light" pitchFamily="2" charset="77"/>
              </a:rPr>
              <a:t> </a:t>
            </a:r>
          </a:p>
          <a:p>
            <a:pPr indent="-285750" fontAlgn="base">
              <a:buFont typeface="Arial" panose="020B0604020202020204" pitchFamily="34" charset="0"/>
              <a:buChar char="•"/>
            </a:pPr>
            <a:r>
              <a:rPr lang="es-MX" sz="1600" dirty="0">
                <a:latin typeface="Work Sans Light" pitchFamily="2" charset="77"/>
              </a:rPr>
              <a:t>Mongo</a:t>
            </a:r>
          </a:p>
          <a:p>
            <a:endParaRPr lang="es-MX" sz="1600" dirty="0">
              <a:latin typeface="Work Sans Light" pitchFamily="2" charset="77"/>
            </a:endParaRPr>
          </a:p>
          <a:p>
            <a:endParaRPr lang="es-MX" sz="1600" b="1" dirty="0">
              <a:latin typeface="Work Sans Light" pitchFamily="2" charset="77"/>
            </a:endParaRPr>
          </a:p>
        </p:txBody>
      </p:sp>
      <p:pic>
        <p:nvPicPr>
          <p:cNvPr id="7" name="Imagen 6">
            <a:extLst>
              <a:ext uri="{FF2B5EF4-FFF2-40B4-BE49-F238E27FC236}">
                <a16:creationId xmlns:a16="http://schemas.microsoft.com/office/drawing/2014/main" id="{1872E060-0443-9B36-63F8-4C0958AA36EF}"/>
              </a:ext>
            </a:extLst>
          </p:cNvPr>
          <p:cNvPicPr>
            <a:picLocks noChangeAspect="1"/>
          </p:cNvPicPr>
          <p:nvPr/>
        </p:nvPicPr>
        <p:blipFill>
          <a:blip r:embed="rId2"/>
          <a:stretch>
            <a:fillRect/>
          </a:stretch>
        </p:blipFill>
        <p:spPr>
          <a:xfrm>
            <a:off x="9828743" y="214400"/>
            <a:ext cx="1122062" cy="1117724"/>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4269</TotalTime>
  <Words>942</Words>
  <Application>Microsoft Office PowerPoint</Application>
  <PresentationFormat>Panorámica</PresentationFormat>
  <Paragraphs>79</Paragraphs>
  <Slides>11</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Contextualización  </vt:lpstr>
      <vt:lpstr>Presentación de PowerPoint</vt:lpstr>
      <vt:lpstr>Presentación de PowerPoint</vt:lpstr>
      <vt:lpstr>Justificación</vt:lpstr>
      <vt:lpstr>Alcance</vt:lpstr>
      <vt:lpstr>Delimitación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MIGUEL ESTEBAN MONTAÑO CORONADO</cp:lastModifiedBy>
  <cp:revision>83</cp:revision>
  <dcterms:created xsi:type="dcterms:W3CDTF">2020-10-01T23:51:28Z</dcterms:created>
  <dcterms:modified xsi:type="dcterms:W3CDTF">2024-06-22T02:57:03Z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